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al Bold" panose="020B0604020202020204" charset="0"/>
      <p:regular r:id="rId28"/>
    </p:embeddedFont>
    <p:embeddedFont>
      <p:font typeface="HK Modular" panose="020B0604020202020204" charset="0"/>
      <p:regular r:id="rId29"/>
    </p:embeddedFont>
    <p:embeddedFont>
      <p:font typeface="IBM Plex Mono" panose="020F0502020204030204" pitchFamily="49" charset="0"/>
      <p:regular r:id="rId30"/>
    </p:embeddedFont>
    <p:embeddedFont>
      <p:font typeface="Montserrat" panose="020F0502020204030204" pitchFamily="2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7" d="100"/>
          <a:sy n="27" d="100"/>
        </p:scale>
        <p:origin x="812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" y="0"/>
            <a:ext cx="18288000" cy="10287000"/>
            <a:chOff x="0" y="0"/>
            <a:chExt cx="1444978" cy="8128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44978" cy="812800"/>
            </a:xfrm>
            <a:custGeom>
              <a:avLst/>
              <a:gdLst/>
              <a:ahLst/>
              <a:cxnLst/>
              <a:rect l="l" t="t" r="r" b="b"/>
              <a:pathLst>
                <a:path w="1444978" h="812800">
                  <a:moveTo>
                    <a:pt x="1444978" y="0"/>
                  </a:moveTo>
                  <a:lnTo>
                    <a:pt x="0" y="0"/>
                  </a:lnTo>
                  <a:lnTo>
                    <a:pt x="0" y="812800"/>
                  </a:lnTo>
                  <a:lnTo>
                    <a:pt x="1444978" y="812800"/>
                  </a:lnTo>
                  <a:close/>
                </a:path>
              </a:pathLst>
            </a:custGeom>
            <a:blipFill>
              <a:blip r:embed="rId2"/>
              <a:stretch>
                <a:fillRect l="-2043" r="-2043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Freeform 4"/>
          <p:cNvSpPr/>
          <p:nvPr/>
        </p:nvSpPr>
        <p:spPr>
          <a:xfrm flipH="1">
            <a:off x="7056971" y="7317201"/>
            <a:ext cx="3456432" cy="4114800"/>
          </a:xfrm>
          <a:custGeom>
            <a:avLst/>
            <a:gdLst/>
            <a:ahLst/>
            <a:cxnLst/>
            <a:rect l="l" t="t" r="r" b="b"/>
            <a:pathLst>
              <a:path w="3456432" h="4114800">
                <a:moveTo>
                  <a:pt x="3456432" y="0"/>
                </a:moveTo>
                <a:lnTo>
                  <a:pt x="0" y="0"/>
                </a:lnTo>
                <a:lnTo>
                  <a:pt x="0" y="4114800"/>
                </a:lnTo>
                <a:lnTo>
                  <a:pt x="3456432" y="4114800"/>
                </a:lnTo>
                <a:lnTo>
                  <a:pt x="34564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0" y="685324"/>
            <a:ext cx="9757403" cy="241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22"/>
              </a:lnSpc>
            </a:pPr>
            <a:r>
              <a:rPr lang="en-US" sz="9139">
                <a:solidFill>
                  <a:srgbClr val="FF66C4"/>
                </a:solidFill>
                <a:latin typeface="HK Modular"/>
                <a:ea typeface="HK Modular"/>
                <a:cs typeface="HK Modular"/>
                <a:sym typeface="HK Modular"/>
              </a:rPr>
              <a:t>DATA-CHALLENGE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02578" y="981075"/>
            <a:ext cx="3560140" cy="4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77"/>
              </a:lnSpc>
              <a:spcBef>
                <a:spcPct val="0"/>
              </a:spcBef>
            </a:pPr>
            <a:r>
              <a:rPr lang="en-US" sz="269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16/12/2024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5939" y="4904080"/>
            <a:ext cx="6665525" cy="69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6"/>
              </a:lnSpc>
            </a:pPr>
            <a:r>
              <a:rPr lang="en-US" sz="5152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COVID-19 en 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5643" y="6352013"/>
            <a:ext cx="2436214" cy="72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41"/>
              </a:lnSpc>
              <a:spcBef>
                <a:spcPct val="0"/>
              </a:spcBef>
            </a:pPr>
            <a:r>
              <a:rPr lang="en-US" sz="4243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with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3094" y="7571499"/>
            <a:ext cx="6375388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66C4"/>
                </a:solidFill>
                <a:latin typeface="IBM Plex Mono"/>
                <a:ea typeface="IBM Plex Mono"/>
                <a:cs typeface="IBM Plex Mono"/>
                <a:sym typeface="IBM Plex Mono"/>
              </a:rPr>
              <a:t>PALOMBIER WILLIAM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66C4"/>
                </a:solidFill>
                <a:latin typeface="IBM Plex Mono"/>
                <a:ea typeface="IBM Plex Mono"/>
                <a:cs typeface="IBM Plex Mono"/>
                <a:sym typeface="IBM Plex Mono"/>
              </a:rPr>
              <a:t>KAYGUN ENIS</a:t>
            </a:r>
          </a:p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66C4"/>
                </a:solidFill>
                <a:latin typeface="IBM Plex Mono"/>
                <a:ea typeface="IBM Plex Mono"/>
                <a:cs typeface="IBM Plex Mono"/>
                <a:sym typeface="IBM Plex Mono"/>
              </a:rPr>
              <a:t>BEN AMMAR AZIZ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52125" y="209550"/>
            <a:ext cx="85837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Ajout d’une infobulle</a:t>
            </a:r>
          </a:p>
        </p:txBody>
      </p:sp>
      <p:sp>
        <p:nvSpPr>
          <p:cNvPr id="3" name="Freeform 3"/>
          <p:cNvSpPr/>
          <p:nvPr/>
        </p:nvSpPr>
        <p:spPr>
          <a:xfrm>
            <a:off x="3532435" y="1881654"/>
            <a:ext cx="11223130" cy="1828200"/>
          </a:xfrm>
          <a:custGeom>
            <a:avLst/>
            <a:gdLst/>
            <a:ahLst/>
            <a:cxnLst/>
            <a:rect l="l" t="t" r="r" b="b"/>
            <a:pathLst>
              <a:path w="11223130" h="1828200">
                <a:moveTo>
                  <a:pt x="0" y="0"/>
                </a:moveTo>
                <a:lnTo>
                  <a:pt x="11223130" y="0"/>
                </a:lnTo>
                <a:lnTo>
                  <a:pt x="11223130" y="1828200"/>
                </a:lnTo>
                <a:lnTo>
                  <a:pt x="0" y="182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3242380" y="4188121"/>
            <a:ext cx="11803240" cy="5570613"/>
          </a:xfrm>
          <a:custGeom>
            <a:avLst/>
            <a:gdLst/>
            <a:ahLst/>
            <a:cxnLst/>
            <a:rect l="l" t="t" r="r" b="b"/>
            <a:pathLst>
              <a:path w="11803240" h="5570613">
                <a:moveTo>
                  <a:pt x="0" y="0"/>
                </a:moveTo>
                <a:lnTo>
                  <a:pt x="11803240" y="0"/>
                </a:lnTo>
                <a:lnTo>
                  <a:pt x="11803240" y="5570613"/>
                </a:lnTo>
                <a:lnTo>
                  <a:pt x="0" y="5570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6425" y="783675"/>
            <a:ext cx="138949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Carte interactive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1575" y="4082800"/>
            <a:ext cx="10104150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glob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pour gérer les fichiers dans un dossier.</a:t>
            </a: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pandas : pour manipuler les données.</a:t>
            </a: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46FAA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plotly.express : pour créer des visualisations interactives.</a:t>
            </a: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46FAA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pour effectuer des opérations mathématiques.</a:t>
            </a: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plotly.io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pour exporter le résultat en HTML.</a:t>
            </a: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51575" y="3130975"/>
            <a:ext cx="875415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Packages utilisés :</a:t>
            </a:r>
          </a:p>
          <a:p>
            <a:pPr algn="l">
              <a:lnSpc>
                <a:spcPts val="3359"/>
              </a:lnSpc>
            </a:pPr>
            <a:endParaRPr lang="en-US" sz="2600">
              <a:solidFill>
                <a:srgbClr val="46FA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916688" y="4039024"/>
            <a:ext cx="5054964" cy="1828198"/>
          </a:xfrm>
          <a:custGeom>
            <a:avLst/>
            <a:gdLst/>
            <a:ahLst/>
            <a:cxnLst/>
            <a:rect l="l" t="t" r="r" b="b"/>
            <a:pathLst>
              <a:path w="5054964" h="1828198">
                <a:moveTo>
                  <a:pt x="0" y="0"/>
                </a:moveTo>
                <a:lnTo>
                  <a:pt x="5054964" y="0"/>
                </a:lnTo>
                <a:lnTo>
                  <a:pt x="5054964" y="1828198"/>
                </a:lnTo>
                <a:lnTo>
                  <a:pt x="0" y="182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4181500" y="3416100"/>
            <a:ext cx="3935898" cy="2322852"/>
          </a:xfrm>
          <a:custGeom>
            <a:avLst/>
            <a:gdLst/>
            <a:ahLst/>
            <a:cxnLst/>
            <a:rect l="l" t="t" r="r" b="b"/>
            <a:pathLst>
              <a:path w="3935898" h="2322852">
                <a:moveTo>
                  <a:pt x="0" y="0"/>
                </a:moveTo>
                <a:lnTo>
                  <a:pt x="3935898" y="0"/>
                </a:lnTo>
                <a:lnTo>
                  <a:pt x="3935898" y="2322852"/>
                </a:lnTo>
                <a:lnTo>
                  <a:pt x="0" y="2322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9108150" y="5980550"/>
            <a:ext cx="4672066" cy="1828200"/>
          </a:xfrm>
          <a:custGeom>
            <a:avLst/>
            <a:gdLst/>
            <a:ahLst/>
            <a:cxnLst/>
            <a:rect l="l" t="t" r="r" b="b"/>
            <a:pathLst>
              <a:path w="4672066" h="1828200">
                <a:moveTo>
                  <a:pt x="0" y="0"/>
                </a:moveTo>
                <a:lnTo>
                  <a:pt x="4672066" y="0"/>
                </a:lnTo>
                <a:lnTo>
                  <a:pt x="4672066" y="1828200"/>
                </a:lnTo>
                <a:lnTo>
                  <a:pt x="0" y="1828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4118126" y="5980550"/>
            <a:ext cx="4062648" cy="1828200"/>
          </a:xfrm>
          <a:custGeom>
            <a:avLst/>
            <a:gdLst/>
            <a:ahLst/>
            <a:cxnLst/>
            <a:rect l="l" t="t" r="r" b="b"/>
            <a:pathLst>
              <a:path w="4062648" h="1828200">
                <a:moveTo>
                  <a:pt x="0" y="0"/>
                </a:moveTo>
                <a:lnTo>
                  <a:pt x="4062648" y="0"/>
                </a:lnTo>
                <a:lnTo>
                  <a:pt x="4062648" y="1828200"/>
                </a:lnTo>
                <a:lnTo>
                  <a:pt x="0" y="1828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6425" y="888450"/>
            <a:ext cx="13894950" cy="16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Nettoyage des données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550" y="3312315"/>
            <a:ext cx="8566728" cy="604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998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Fonction clean_data:</a:t>
            </a:r>
          </a:p>
          <a:p>
            <a:pPr algn="l">
              <a:lnSpc>
                <a:spcPts val="2400"/>
              </a:lnSpc>
            </a:pPr>
            <a:r>
              <a:rPr lang="en-US" sz="21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Cette fonction s'assure que les données sont fiables et exploitables pour la carte. Voici les étapes principales :</a:t>
            </a:r>
          </a:p>
          <a:p>
            <a:pPr marL="1109674" lvl="1" indent="-554837" algn="l">
              <a:lnSpc>
                <a:spcPts val="2400"/>
              </a:lnSpc>
              <a:buFont typeface="Arial"/>
              <a:buChar char="•"/>
            </a:pPr>
            <a:r>
              <a:rPr lang="en-US" sz="2174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Détection des valeurs aberrantes</a:t>
            </a:r>
            <a:r>
              <a:rPr lang="en-US" sz="2174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</a:p>
          <a:p>
            <a:pPr marL="1223610" lvl="1" indent="-611805" algn="l">
              <a:lnSpc>
                <a:spcPts val="2647"/>
              </a:lnSpc>
            </a:pP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 seuils maximums sont définis pour les colonnes</a:t>
            </a:r>
            <a:r>
              <a:rPr lang="en-US" sz="23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Confirmed</a:t>
            </a:r>
            <a:r>
              <a:rPr lang="en-US" sz="23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(10 milliards)</a:t>
            </a:r>
            <a:r>
              <a:rPr lang="en-US" sz="23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397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Deaths</a:t>
            </a:r>
            <a:r>
              <a:rPr lang="en-US" sz="23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(100 millions)</a:t>
            </a:r>
            <a:r>
              <a:rPr lang="en-US" sz="23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</a:t>
            </a:r>
            <a:r>
              <a:rPr lang="en-US" sz="2397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Recovered</a:t>
            </a:r>
            <a:r>
              <a:rPr lang="en-US" sz="23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(10 milliards). Toute valeur au-delà de ces seuils est remplacée par </a:t>
            </a:r>
            <a:r>
              <a:rPr lang="en-US" sz="2397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NaN</a:t>
            </a:r>
            <a:r>
              <a:rPr lang="en-US" sz="2397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(valeur manquante).</a:t>
            </a:r>
          </a:p>
          <a:p>
            <a:pPr marL="1223610" lvl="1" indent="-611805" algn="l">
              <a:lnSpc>
                <a:spcPts val="2647"/>
              </a:lnSpc>
            </a:pPr>
            <a:r>
              <a:rPr lang="en-US" sz="2397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Exemple :</a:t>
            </a:r>
            <a:r>
              <a:rPr lang="en-US" sz="2397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 un pays affiche 50 milliards de cas confirmés, cette valeur sera exclue.</a:t>
            </a:r>
          </a:p>
          <a:p>
            <a:pPr marL="1109674" lvl="1" indent="-554837" algn="l">
              <a:lnSpc>
                <a:spcPts val="2400"/>
              </a:lnSpc>
              <a:buFont typeface="Arial"/>
              <a:buChar char="•"/>
            </a:pPr>
            <a:r>
              <a:rPr lang="en-US" sz="2174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Remplacement des valeurs manquantes</a:t>
            </a:r>
            <a:r>
              <a:rPr lang="en-US" sz="2174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74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223610" lvl="1" indent="-611805" algn="l">
              <a:lnSpc>
                <a:spcPts val="2647"/>
              </a:lnSpc>
            </a:pP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Pour</a:t>
            </a:r>
            <a:r>
              <a:rPr lang="en-US" sz="2397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Confirmed</a:t>
            </a:r>
            <a:r>
              <a:rPr lang="en-US" sz="23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</a:t>
            </a:r>
            <a:r>
              <a:rPr lang="en-US" sz="23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Deaths</a:t>
            </a:r>
            <a:r>
              <a:rPr lang="en-US" sz="23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les valeurs manquantes sont remplacées par la </a:t>
            </a:r>
            <a:r>
              <a:rPr lang="en-US" sz="2397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médiane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leur colonne respective.</a:t>
            </a:r>
          </a:p>
          <a:p>
            <a:pPr marL="1223610" lvl="1" indent="-611805" algn="l">
              <a:lnSpc>
                <a:spcPts val="2647"/>
              </a:lnSpc>
            </a:pP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Pour</a:t>
            </a:r>
            <a:r>
              <a:rPr lang="en-US" sz="2397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97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Recovered</a:t>
            </a:r>
            <a:r>
              <a:rPr lang="en-US" sz="2397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les valeurs manquantes sont remplacées par </a:t>
            </a:r>
            <a:r>
              <a:rPr lang="en-US" sz="2397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0</a:t>
            </a:r>
            <a:r>
              <a:rPr lang="en-US" sz="23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car ce choix reflète mieux une absence de données sur les guérisons.</a:t>
            </a:r>
          </a:p>
          <a:p>
            <a:pPr marL="1223610" lvl="1" indent="-611805" algn="l">
              <a:lnSpc>
                <a:spcPts val="2647"/>
              </a:lnSpc>
            </a:pPr>
            <a:endParaRPr lang="en-US" sz="239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608278" y="3817786"/>
            <a:ext cx="9679722" cy="3260281"/>
          </a:xfrm>
          <a:custGeom>
            <a:avLst/>
            <a:gdLst/>
            <a:ahLst/>
            <a:cxnLst/>
            <a:rect l="l" t="t" r="r" b="b"/>
            <a:pathLst>
              <a:path w="9679722" h="3260281">
                <a:moveTo>
                  <a:pt x="0" y="0"/>
                </a:moveTo>
                <a:lnTo>
                  <a:pt x="9679722" y="0"/>
                </a:lnTo>
                <a:lnTo>
                  <a:pt x="9679722" y="3260281"/>
                </a:lnTo>
                <a:lnTo>
                  <a:pt x="0" y="3260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3325" y="632075"/>
            <a:ext cx="13894950" cy="172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Création de la carte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25" y="3182400"/>
            <a:ext cx="9995550" cy="352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600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Fonction create_time_series_covid_map:</a:t>
            </a:r>
          </a:p>
          <a:p>
            <a:pPr algn="l">
              <a:lnSpc>
                <a:spcPts val="2428"/>
              </a:lnSpc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 script filtre les données pour se concentrer uniquement sur les pays européens.</a:t>
            </a:r>
          </a:p>
          <a:p>
            <a:pPr algn="l">
              <a:lnSpc>
                <a:spcPts val="2428"/>
              </a:lnSpc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 données sont agrégées par date et par pays pour obtenir les totaux quotidiens de cas confirmés, décès et guérisons.</a:t>
            </a:r>
          </a:p>
          <a:p>
            <a:pPr algn="l">
              <a:lnSpc>
                <a:spcPts val="2428"/>
              </a:lnSpc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Une carte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choroplèthe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 créée avec :</a:t>
            </a:r>
          </a:p>
          <a:p>
            <a:pPr marL="1762760" lvl="2" indent="-587587" algn="l">
              <a:lnSpc>
                <a:spcPts val="2428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 couleurs représentant les cas confirmés.</a:t>
            </a:r>
          </a:p>
          <a:p>
            <a:pPr marL="1762760" lvl="2" indent="-587587" algn="l">
              <a:lnSpc>
                <a:spcPts val="2428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Une animation permettant de visualiser l’évolution dans le temps.</a:t>
            </a:r>
          </a:p>
          <a:p>
            <a:pPr marL="1762760" lvl="2" indent="-587587" algn="l">
              <a:lnSpc>
                <a:spcPts val="2428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 texte personnalisé dans les infobulles, notamment pour les cas de guérison manquants.</a:t>
            </a:r>
          </a:p>
          <a:p>
            <a:pPr marL="2083262" lvl="2" indent="-694421" algn="l">
              <a:lnSpc>
                <a:spcPts val="2870"/>
              </a:lnSpc>
            </a:pPr>
            <a:endParaRPr lang="en-US"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405650" y="1933000"/>
            <a:ext cx="7499998" cy="4159482"/>
          </a:xfrm>
          <a:custGeom>
            <a:avLst/>
            <a:gdLst/>
            <a:ahLst/>
            <a:cxnLst/>
            <a:rect l="l" t="t" r="r" b="b"/>
            <a:pathLst>
              <a:path w="7499998" h="4159482">
                <a:moveTo>
                  <a:pt x="0" y="0"/>
                </a:moveTo>
                <a:lnTo>
                  <a:pt x="7499998" y="0"/>
                </a:lnTo>
                <a:lnTo>
                  <a:pt x="7499998" y="4159482"/>
                </a:lnTo>
                <a:lnTo>
                  <a:pt x="0" y="415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775000" y="6092482"/>
            <a:ext cx="4486558" cy="3584918"/>
          </a:xfrm>
          <a:custGeom>
            <a:avLst/>
            <a:gdLst/>
            <a:ahLst/>
            <a:cxnLst/>
            <a:rect l="l" t="t" r="r" b="b"/>
            <a:pathLst>
              <a:path w="4486558" h="3584918">
                <a:moveTo>
                  <a:pt x="0" y="0"/>
                </a:moveTo>
                <a:lnTo>
                  <a:pt x="4486558" y="0"/>
                </a:lnTo>
                <a:lnTo>
                  <a:pt x="4486558" y="3584918"/>
                </a:lnTo>
                <a:lnTo>
                  <a:pt x="0" y="3584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4261548" y="5917149"/>
            <a:ext cx="4026450" cy="2340155"/>
          </a:xfrm>
          <a:custGeom>
            <a:avLst/>
            <a:gdLst/>
            <a:ahLst/>
            <a:cxnLst/>
            <a:rect l="l" t="t" r="r" b="b"/>
            <a:pathLst>
              <a:path w="4026450" h="2340155">
                <a:moveTo>
                  <a:pt x="0" y="0"/>
                </a:moveTo>
                <a:lnTo>
                  <a:pt x="4026450" y="0"/>
                </a:lnTo>
                <a:lnTo>
                  <a:pt x="4026450" y="2340155"/>
                </a:lnTo>
                <a:lnTo>
                  <a:pt x="0" y="2340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20" r="-7620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6525" y="532447"/>
            <a:ext cx="13894950" cy="16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Chargement des fichiers de données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25" y="3891625"/>
            <a:ext cx="9913950" cy="256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34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Tous les fichiers CSV dans le dossier spécifié sont lus et combinés en un seul grand tableau.</a:t>
            </a:r>
          </a:p>
          <a:p>
            <a:pPr algn="l">
              <a:lnSpc>
                <a:spcPts val="3863"/>
              </a:lnSpc>
            </a:pPr>
            <a:r>
              <a:rPr lang="en-US" sz="34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Ensuite, les données sont nettoyées grâce à la fonction</a:t>
            </a:r>
            <a:r>
              <a:rPr lang="en-US" sz="3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499" b="1">
                <a:solidFill>
                  <a:srgbClr val="46FAA2"/>
                </a:solidFill>
                <a:latin typeface="Arial Bold"/>
                <a:ea typeface="Arial Bold"/>
                <a:cs typeface="Arial Bold"/>
                <a:sym typeface="Arial Bold"/>
              </a:rPr>
              <a:t>clean_data</a:t>
            </a:r>
            <a:r>
              <a:rPr lang="en-US" sz="34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305"/>
              </a:lnSpc>
            </a:pPr>
            <a:endParaRPr lang="en-US" sz="3499">
              <a:solidFill>
                <a:srgbClr val="46FA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518644" y="3666347"/>
            <a:ext cx="8394806" cy="2794513"/>
          </a:xfrm>
          <a:custGeom>
            <a:avLst/>
            <a:gdLst/>
            <a:ahLst/>
            <a:cxnLst/>
            <a:rect l="l" t="t" r="r" b="b"/>
            <a:pathLst>
              <a:path w="8394806" h="2794513">
                <a:moveTo>
                  <a:pt x="0" y="0"/>
                </a:moveTo>
                <a:lnTo>
                  <a:pt x="8394807" y="0"/>
                </a:lnTo>
                <a:lnTo>
                  <a:pt x="8394807" y="2794513"/>
                </a:lnTo>
                <a:lnTo>
                  <a:pt x="0" y="2794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6425" y="888450"/>
            <a:ext cx="13894950" cy="16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Exportation de la carte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3175" y="3919875"/>
            <a:ext cx="6947550" cy="310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4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carte interactive est enregistrée au format </a:t>
            </a:r>
            <a:r>
              <a:rPr lang="en-US" sz="34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US" sz="34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avec</a:t>
            </a:r>
            <a:r>
              <a:rPr lang="en-US" sz="3499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4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pio.write_html</a:t>
            </a:r>
            <a:r>
              <a:rPr lang="en-US" sz="34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permettant de la consulter</a:t>
            </a:r>
            <a:r>
              <a:rPr lang="en-US" sz="34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facilement</a:t>
            </a:r>
            <a:r>
              <a:rPr lang="en-US" sz="3499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4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dans un navigateur.</a:t>
            </a:r>
          </a:p>
        </p:txBody>
      </p:sp>
      <p:sp>
        <p:nvSpPr>
          <p:cNvPr id="4" name="Freeform 4"/>
          <p:cNvSpPr/>
          <p:nvPr/>
        </p:nvSpPr>
        <p:spPr>
          <a:xfrm>
            <a:off x="8161350" y="4750400"/>
            <a:ext cx="10126652" cy="1354454"/>
          </a:xfrm>
          <a:custGeom>
            <a:avLst/>
            <a:gdLst/>
            <a:ahLst/>
            <a:cxnLst/>
            <a:rect l="l" t="t" r="r" b="b"/>
            <a:pathLst>
              <a:path w="10126652" h="1354454">
                <a:moveTo>
                  <a:pt x="0" y="0"/>
                </a:moveTo>
                <a:lnTo>
                  <a:pt x="10126652" y="0"/>
                </a:lnTo>
                <a:lnTo>
                  <a:pt x="10126652" y="1354454"/>
                </a:lnTo>
                <a:lnTo>
                  <a:pt x="0" y="135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5429" y="6257925"/>
            <a:ext cx="8357143" cy="2842999"/>
          </a:xfrm>
          <a:custGeom>
            <a:avLst/>
            <a:gdLst/>
            <a:ahLst/>
            <a:cxnLst/>
            <a:rect l="l" t="t" r="r" b="b"/>
            <a:pathLst>
              <a:path w="8357143" h="2842999">
                <a:moveTo>
                  <a:pt x="0" y="0"/>
                </a:moveTo>
                <a:lnTo>
                  <a:pt x="8357142" y="0"/>
                </a:lnTo>
                <a:lnTo>
                  <a:pt x="8357142" y="2842999"/>
                </a:lnTo>
                <a:lnTo>
                  <a:pt x="0" y="284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58" t="-97759" b="-9775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606549" y="3294367"/>
            <a:ext cx="13074901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Plotly express: </a:t>
            </a:r>
            <a:r>
              <a:rPr lang="en-US" sz="3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interface haut-niveau de la bibliothèque Plotly , simplifiant la création de graphiques interactifs. </a:t>
            </a:r>
          </a:p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Dash:</a:t>
            </a:r>
            <a:r>
              <a:rPr lang="en-US" sz="3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framework Python basé sur Flask, Plotly et React.js, permettant de construire des applications web analytiques interactives sans avoir besoin de maîtriser HTML, CSS ou JavaScript.</a:t>
            </a:r>
          </a:p>
          <a:p>
            <a:pPr algn="ctr">
              <a:lnSpc>
                <a:spcPts val="3959"/>
              </a:lnSpc>
              <a:spcBef>
                <a:spcPct val="0"/>
              </a:spcBef>
            </a:pPr>
            <a:endParaRPr lang="en-US" sz="3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965429" y="6545106"/>
            <a:ext cx="8190396" cy="2268637"/>
          </a:xfrm>
          <a:custGeom>
            <a:avLst/>
            <a:gdLst/>
            <a:ahLst/>
            <a:cxnLst/>
            <a:rect l="l" t="t" r="r" b="b"/>
            <a:pathLst>
              <a:path w="8190396" h="2268637">
                <a:moveTo>
                  <a:pt x="0" y="0"/>
                </a:moveTo>
                <a:lnTo>
                  <a:pt x="8190396" y="0"/>
                </a:lnTo>
                <a:lnTo>
                  <a:pt x="8190396" y="2268637"/>
                </a:lnTo>
                <a:lnTo>
                  <a:pt x="0" y="226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981700" y="887202"/>
            <a:ext cx="63246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Dashboard Intéractif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298" y="2315171"/>
            <a:ext cx="3556893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Packages utilisés: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2330" y="5143500"/>
            <a:ext cx="13303340" cy="1112733"/>
          </a:xfrm>
          <a:custGeom>
            <a:avLst/>
            <a:gdLst/>
            <a:ahLst/>
            <a:cxnLst/>
            <a:rect l="l" t="t" r="r" b="b"/>
            <a:pathLst>
              <a:path w="13303340" h="1112733">
                <a:moveTo>
                  <a:pt x="0" y="0"/>
                </a:moveTo>
                <a:lnTo>
                  <a:pt x="13303340" y="0"/>
                </a:lnTo>
                <a:lnTo>
                  <a:pt x="13303340" y="1112733"/>
                </a:lnTo>
                <a:lnTo>
                  <a:pt x="0" y="111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876155" y="676275"/>
            <a:ext cx="853569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Initialisation de l'application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359792"/>
            <a:ext cx="1212155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Initialise une application </a:t>
            </a:r>
            <a:r>
              <a:rPr lang="en-US" sz="32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Dash</a:t>
            </a:r>
            <a:r>
              <a:rPr lang="en-US" sz="3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</a:p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définit le titre de la page web (visible dans l'onglet du navigateur).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49805" y="2628036"/>
            <a:ext cx="11738195" cy="7658964"/>
          </a:xfrm>
          <a:custGeom>
            <a:avLst/>
            <a:gdLst/>
            <a:ahLst/>
            <a:cxnLst/>
            <a:rect l="l" t="t" r="r" b="b"/>
            <a:pathLst>
              <a:path w="11738195" h="7658964">
                <a:moveTo>
                  <a:pt x="0" y="0"/>
                </a:moveTo>
                <a:lnTo>
                  <a:pt x="11738195" y="0"/>
                </a:lnTo>
                <a:lnTo>
                  <a:pt x="11738195" y="7658964"/>
                </a:lnTo>
                <a:lnTo>
                  <a:pt x="0" y="765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702125" y="314325"/>
            <a:ext cx="888375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Mise en page de l'application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731" y="1601574"/>
            <a:ext cx="6373074" cy="456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Configure la structure visuelle de l'application: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70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html.H1 :</a:t>
            </a:r>
            <a:r>
              <a:rPr lang="en-US" sz="2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Titre principal.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70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html.Div :</a:t>
            </a:r>
            <a:r>
              <a:rPr lang="en-US" sz="2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Conteneurs principaux pour organiser les composants.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70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dcc.Slider : </a:t>
            </a:r>
            <a:r>
              <a:rPr lang="en-US" sz="2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Curseur pour sélectionner une date.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70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dcc.Graph : </a:t>
            </a:r>
            <a:r>
              <a:rPr lang="en-US" sz="2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Composants pour afficher les graphiques (carte, barplot, camembert).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Applique un </a:t>
            </a:r>
            <a:r>
              <a:rPr lang="en-US" sz="270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thème sombre</a:t>
            </a:r>
            <a:r>
              <a:rPr lang="en-US" sz="2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(backgroundColor: </a:t>
            </a:r>
            <a:r>
              <a:rPr lang="en-US" sz="270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'#111111'</a:t>
            </a:r>
            <a:r>
              <a:rPr lang="en-US" sz="2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4868" y="5143500"/>
            <a:ext cx="9443132" cy="5097719"/>
          </a:xfrm>
          <a:custGeom>
            <a:avLst/>
            <a:gdLst/>
            <a:ahLst/>
            <a:cxnLst/>
            <a:rect l="l" t="t" r="r" b="b"/>
            <a:pathLst>
              <a:path w="9443132" h="5097719">
                <a:moveTo>
                  <a:pt x="0" y="0"/>
                </a:moveTo>
                <a:lnTo>
                  <a:pt x="9443132" y="0"/>
                </a:lnTo>
                <a:lnTo>
                  <a:pt x="9443132" y="5097719"/>
                </a:lnTo>
                <a:lnTo>
                  <a:pt x="0" y="50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314325"/>
            <a:ext cx="1623060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Callback pour la carte choroplète, les graphiques et les données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4644" y="2418407"/>
            <a:ext cx="1206331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Gérer les interactions entre l'utilisateur et les éléments visuels du tableau de bord.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4644" y="3100758"/>
            <a:ext cx="333642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46FAA2"/>
                </a:solidFill>
                <a:latin typeface="Montserrat"/>
                <a:ea typeface="Montserrat"/>
                <a:cs typeface="Montserrat"/>
                <a:sym typeface="Montserrat"/>
              </a:rPr>
              <a:t>Entrées (Input)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834183"/>
            <a:ext cx="1511068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Permet de fournir l'index d'une date sélectionnée par l'utilisateur dans la liste des dates disponibles avec  </a:t>
            </a:r>
            <a:r>
              <a:rPr lang="en-US" sz="26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l'ID date-slider.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4644" y="4662858"/>
            <a:ext cx="377606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46FAA2"/>
                </a:solidFill>
                <a:latin typeface="Montserrat"/>
                <a:ea typeface="Montserrat"/>
                <a:cs typeface="Montserrat"/>
                <a:sym typeface="Montserrat"/>
              </a:rPr>
              <a:t>Sorties (Outputs)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4644" y="5396283"/>
            <a:ext cx="7987095" cy="474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Carte choroplète (figure) : </a:t>
            </a:r>
            <a:r>
              <a:rPr lang="en-US" sz="2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Affiche les cas confirmés sur la carte en fonction des données filtrées.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Graphique à barres (figure) :</a:t>
            </a:r>
            <a:r>
              <a:rPr lang="en-US" sz="2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Affiche les cas confirmés sous forme de barplot pour les 10 pays les plus touchés.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Camembert (figure) : </a:t>
            </a:r>
            <a:r>
              <a:rPr lang="en-US" sz="2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Visualise la répartition des cas confirmés sous forme de pourcentages.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Tableau de données (children) : </a:t>
            </a:r>
            <a:r>
              <a:rPr lang="en-US" sz="2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Génère un tableau HTML pour afficher les informations détaillées des pays (classement, pays, cas confirmés).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endParaRPr lang="en-US" sz="25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119"/>
              </a:lnSpc>
              <a:spcBef>
                <a:spcPct val="0"/>
              </a:spcBef>
            </a:pPr>
            <a:endParaRPr lang="en-US" sz="25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07454" y="6879974"/>
            <a:ext cx="8495071" cy="8229600"/>
          </a:xfrm>
          <a:custGeom>
            <a:avLst/>
            <a:gdLst/>
            <a:ahLst/>
            <a:cxnLst/>
            <a:rect l="l" t="t" r="r" b="b"/>
            <a:pathLst>
              <a:path w="8495071" h="8229600">
                <a:moveTo>
                  <a:pt x="0" y="0"/>
                </a:moveTo>
                <a:lnTo>
                  <a:pt x="8495071" y="0"/>
                </a:lnTo>
                <a:lnTo>
                  <a:pt x="84950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4584260" y="5238056"/>
            <a:ext cx="9300947" cy="9300947"/>
          </a:xfrm>
          <a:custGeom>
            <a:avLst/>
            <a:gdLst/>
            <a:ahLst/>
            <a:cxnLst/>
            <a:rect l="l" t="t" r="r" b="b"/>
            <a:pathLst>
              <a:path w="9300947" h="9300947">
                <a:moveTo>
                  <a:pt x="0" y="0"/>
                </a:moveTo>
                <a:lnTo>
                  <a:pt x="9300947" y="0"/>
                </a:lnTo>
                <a:lnTo>
                  <a:pt x="9300947" y="9300947"/>
                </a:lnTo>
                <a:lnTo>
                  <a:pt x="0" y="9300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681365" y="395949"/>
            <a:ext cx="16606635" cy="195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0"/>
              </a:lnSpc>
            </a:pPr>
            <a:r>
              <a:rPr lang="en-US" sz="611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Package utilisé pour le graphique (sur python) :</a:t>
            </a:r>
          </a:p>
          <a:p>
            <a:pPr marL="0" lvl="0" indent="0" algn="l">
              <a:lnSpc>
                <a:spcPts val="7220"/>
              </a:lnSpc>
            </a:pPr>
            <a:endParaRPr lang="en-US" sz="6118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040842" y="3983366"/>
            <a:ext cx="8745625" cy="2797793"/>
          </a:xfrm>
          <a:custGeom>
            <a:avLst/>
            <a:gdLst/>
            <a:ahLst/>
            <a:cxnLst/>
            <a:rect l="l" t="t" r="r" b="b"/>
            <a:pathLst>
              <a:path w="8745625" h="2797793">
                <a:moveTo>
                  <a:pt x="0" y="0"/>
                </a:moveTo>
                <a:lnTo>
                  <a:pt x="8745625" y="0"/>
                </a:lnTo>
                <a:lnTo>
                  <a:pt x="8745625" y="2797793"/>
                </a:lnTo>
                <a:lnTo>
                  <a:pt x="0" y="2797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6" r="-223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1786467" y="3983366"/>
            <a:ext cx="2797793" cy="2797793"/>
          </a:xfrm>
          <a:custGeom>
            <a:avLst/>
            <a:gdLst/>
            <a:ahLst/>
            <a:cxnLst/>
            <a:rect l="l" t="t" r="r" b="b"/>
            <a:pathLst>
              <a:path w="2797793" h="2797793">
                <a:moveTo>
                  <a:pt x="0" y="0"/>
                </a:moveTo>
                <a:lnTo>
                  <a:pt x="2797793" y="0"/>
                </a:lnTo>
                <a:lnTo>
                  <a:pt x="2797793" y="2797793"/>
                </a:lnTo>
                <a:lnTo>
                  <a:pt x="0" y="2797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3566356" y="7400284"/>
            <a:ext cx="108379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Graphique dynamique interactif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59910" y="1028700"/>
            <a:ext cx="9568180" cy="7263234"/>
          </a:xfrm>
          <a:custGeom>
            <a:avLst/>
            <a:gdLst/>
            <a:ahLst/>
            <a:cxnLst/>
            <a:rect l="l" t="t" r="r" b="b"/>
            <a:pathLst>
              <a:path w="9568180" h="7263234">
                <a:moveTo>
                  <a:pt x="0" y="0"/>
                </a:moveTo>
                <a:lnTo>
                  <a:pt x="9568180" y="0"/>
                </a:lnTo>
                <a:lnTo>
                  <a:pt x="9568180" y="7263234"/>
                </a:lnTo>
                <a:lnTo>
                  <a:pt x="0" y="7263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4" r="-41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27226" y="8715375"/>
            <a:ext cx="1783354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Génère une carte interactive affichant les pays, colorés en fonction du nombre de cas confirmés avec un titre dynamique affichant la date sélectionnée.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8660" y="1028700"/>
            <a:ext cx="15270681" cy="6470075"/>
          </a:xfrm>
          <a:custGeom>
            <a:avLst/>
            <a:gdLst/>
            <a:ahLst/>
            <a:cxnLst/>
            <a:rect l="l" t="t" r="r" b="b"/>
            <a:pathLst>
              <a:path w="15270681" h="6470075">
                <a:moveTo>
                  <a:pt x="0" y="0"/>
                </a:moveTo>
                <a:lnTo>
                  <a:pt x="15270680" y="0"/>
                </a:lnTo>
                <a:lnTo>
                  <a:pt x="15270680" y="6470075"/>
                </a:lnTo>
                <a:lnTo>
                  <a:pt x="0" y="6470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940048" y="8181975"/>
            <a:ext cx="1640790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Crée un barplot comparant les cas confirmés des 10 pays les plus touchés.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5906" y="1028700"/>
            <a:ext cx="15476188" cy="5993140"/>
          </a:xfrm>
          <a:custGeom>
            <a:avLst/>
            <a:gdLst/>
            <a:ahLst/>
            <a:cxnLst/>
            <a:rect l="l" t="t" r="r" b="b"/>
            <a:pathLst>
              <a:path w="15476188" h="5993140">
                <a:moveTo>
                  <a:pt x="0" y="0"/>
                </a:moveTo>
                <a:lnTo>
                  <a:pt x="15476188" y="0"/>
                </a:lnTo>
                <a:lnTo>
                  <a:pt x="15476188" y="5993140"/>
                </a:lnTo>
                <a:lnTo>
                  <a:pt x="0" y="5993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14350" y="8181975"/>
            <a:ext cx="172593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Affiche la proportion des cas confirmés pour chaque pays dans le top 10.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1028700"/>
            <a:ext cx="17259300" cy="5566048"/>
          </a:xfrm>
          <a:custGeom>
            <a:avLst/>
            <a:gdLst/>
            <a:ahLst/>
            <a:cxnLst/>
            <a:rect l="l" t="t" r="r" b="b"/>
            <a:pathLst>
              <a:path w="17259300" h="5566048">
                <a:moveTo>
                  <a:pt x="0" y="0"/>
                </a:moveTo>
                <a:lnTo>
                  <a:pt x="17259300" y="0"/>
                </a:lnTo>
                <a:lnTo>
                  <a:pt x="17259300" y="5566048"/>
                </a:lnTo>
                <a:lnTo>
                  <a:pt x="0" y="556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14350" y="7048500"/>
            <a:ext cx="6324799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Génère un tableau HTML avec 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Rang : Classement des pays.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 du pays.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Nombre de cas confirmés.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54073" y="7048500"/>
            <a:ext cx="380454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Retour du callback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29642" y="7600950"/>
            <a:ext cx="6918945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Retourne les objets graphiques et HTML à insérer dans leurs composants respectifs: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carte choroplète dans choropleth-map.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 barplot dans</a:t>
            </a:r>
            <a:r>
              <a:rPr lang="en-US" sz="26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bar-chart.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 camembert dans </a:t>
            </a:r>
            <a:r>
              <a:rPr lang="en-US" sz="26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pie-chart.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 tableau dans </a:t>
            </a:r>
            <a:r>
              <a:rPr lang="en-US" sz="2600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data-table.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9847" y="1957194"/>
            <a:ext cx="14668305" cy="1629812"/>
          </a:xfrm>
          <a:custGeom>
            <a:avLst/>
            <a:gdLst/>
            <a:ahLst/>
            <a:cxnLst/>
            <a:rect l="l" t="t" r="r" b="b"/>
            <a:pathLst>
              <a:path w="14668305" h="1629812">
                <a:moveTo>
                  <a:pt x="0" y="0"/>
                </a:moveTo>
                <a:lnTo>
                  <a:pt x="14668306" y="0"/>
                </a:lnTo>
                <a:lnTo>
                  <a:pt x="14668306" y="1629811"/>
                </a:lnTo>
                <a:lnTo>
                  <a:pt x="0" y="1629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809176" y="5602101"/>
            <a:ext cx="16100114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5"/>
              </a:lnSpc>
              <a:spcBef>
                <a:spcPct val="0"/>
              </a:spcBef>
            </a:pPr>
            <a:r>
              <a:rPr lang="en-US" sz="361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Démarre le serveur</a:t>
            </a:r>
            <a:r>
              <a:rPr lang="en-US" sz="3613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 Dash </a:t>
            </a:r>
            <a:r>
              <a:rPr lang="en-US" sz="361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pour rendre l'application accessible via un navigateur web.</a:t>
            </a:r>
          </a:p>
          <a:p>
            <a:pPr algn="l">
              <a:lnSpc>
                <a:spcPts val="4335"/>
              </a:lnSpc>
              <a:spcBef>
                <a:spcPct val="0"/>
              </a:spcBef>
            </a:pPr>
            <a:r>
              <a:rPr lang="en-US" sz="3613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debug=True :</a:t>
            </a:r>
            <a:r>
              <a:rPr lang="en-US" sz="361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Recharge automatiquement le serveur lors des modifications du code.</a:t>
            </a:r>
          </a:p>
          <a:p>
            <a:pPr algn="l">
              <a:lnSpc>
                <a:spcPts val="4335"/>
              </a:lnSpc>
              <a:spcBef>
                <a:spcPct val="0"/>
              </a:spcBef>
            </a:pPr>
            <a:r>
              <a:rPr lang="en-US" sz="3613">
                <a:solidFill>
                  <a:srgbClr val="46FAA2"/>
                </a:solidFill>
                <a:latin typeface="Arial"/>
                <a:ea typeface="Arial"/>
                <a:cs typeface="Arial"/>
                <a:sym typeface="Arial"/>
              </a:rPr>
              <a:t>port=8051 : </a:t>
            </a:r>
            <a:r>
              <a:rPr lang="en-US" sz="361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Spécifie le port sur lequel l'application écoute.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3419" y="-524006"/>
            <a:ext cx="14221427" cy="3736525"/>
          </a:xfrm>
          <a:custGeom>
            <a:avLst/>
            <a:gdLst/>
            <a:ahLst/>
            <a:cxnLst/>
            <a:rect l="l" t="t" r="r" b="b"/>
            <a:pathLst>
              <a:path w="14221427" h="3736525">
                <a:moveTo>
                  <a:pt x="0" y="0"/>
                </a:moveTo>
                <a:lnTo>
                  <a:pt x="14221427" y="0"/>
                </a:lnTo>
                <a:lnTo>
                  <a:pt x="14221427" y="3736526"/>
                </a:lnTo>
                <a:lnTo>
                  <a:pt x="0" y="373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7" r="-135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683419" y="3212520"/>
            <a:ext cx="14221427" cy="7074480"/>
          </a:xfrm>
          <a:custGeom>
            <a:avLst/>
            <a:gdLst/>
            <a:ahLst/>
            <a:cxnLst/>
            <a:rect l="l" t="t" r="r" b="b"/>
            <a:pathLst>
              <a:path w="14221427" h="7074480">
                <a:moveTo>
                  <a:pt x="0" y="0"/>
                </a:moveTo>
                <a:lnTo>
                  <a:pt x="14221427" y="0"/>
                </a:lnTo>
                <a:lnTo>
                  <a:pt x="14221427" y="7074480"/>
                </a:lnTo>
                <a:lnTo>
                  <a:pt x="0" y="7074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7523" y="0"/>
            <a:ext cx="13812954" cy="6990219"/>
          </a:xfrm>
          <a:custGeom>
            <a:avLst/>
            <a:gdLst/>
            <a:ahLst/>
            <a:cxnLst/>
            <a:rect l="l" t="t" r="r" b="b"/>
            <a:pathLst>
              <a:path w="13812954" h="6990219">
                <a:moveTo>
                  <a:pt x="0" y="0"/>
                </a:moveTo>
                <a:lnTo>
                  <a:pt x="13812954" y="0"/>
                </a:lnTo>
                <a:lnTo>
                  <a:pt x="13812954" y="6990219"/>
                </a:lnTo>
                <a:lnTo>
                  <a:pt x="0" y="699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2237523" y="6888100"/>
            <a:ext cx="13812954" cy="3398900"/>
          </a:xfrm>
          <a:custGeom>
            <a:avLst/>
            <a:gdLst/>
            <a:ahLst/>
            <a:cxnLst/>
            <a:rect l="l" t="t" r="r" b="b"/>
            <a:pathLst>
              <a:path w="13812954" h="3398900">
                <a:moveTo>
                  <a:pt x="0" y="0"/>
                </a:moveTo>
                <a:lnTo>
                  <a:pt x="13812954" y="0"/>
                </a:lnTo>
                <a:lnTo>
                  <a:pt x="13812954" y="3398900"/>
                </a:lnTo>
                <a:lnTo>
                  <a:pt x="0" y="3398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3" t="-3802" b="-3802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3350" y="498044"/>
            <a:ext cx="15663200" cy="9290912"/>
          </a:xfrm>
          <a:custGeom>
            <a:avLst/>
            <a:gdLst/>
            <a:ahLst/>
            <a:cxnLst/>
            <a:rect l="l" t="t" r="r" b="b"/>
            <a:pathLst>
              <a:path w="15663200" h="9290912">
                <a:moveTo>
                  <a:pt x="0" y="0"/>
                </a:moveTo>
                <a:lnTo>
                  <a:pt x="15663200" y="0"/>
                </a:lnTo>
                <a:lnTo>
                  <a:pt x="15663200" y="9290912"/>
                </a:lnTo>
                <a:lnTo>
                  <a:pt x="0" y="9290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8234485" y="4932038"/>
            <a:ext cx="1819031" cy="422925"/>
          </a:xfrm>
          <a:custGeom>
            <a:avLst/>
            <a:gdLst/>
            <a:ahLst/>
            <a:cxnLst/>
            <a:rect l="l" t="t" r="r" b="b"/>
            <a:pathLst>
              <a:path w="1819031" h="422925">
                <a:moveTo>
                  <a:pt x="0" y="0"/>
                </a:moveTo>
                <a:lnTo>
                  <a:pt x="1819030" y="0"/>
                </a:lnTo>
                <a:lnTo>
                  <a:pt x="1819030" y="422924"/>
                </a:lnTo>
                <a:lnTo>
                  <a:pt x="0" y="42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426" y="3210600"/>
            <a:ext cx="15642948" cy="5748550"/>
          </a:xfrm>
          <a:custGeom>
            <a:avLst/>
            <a:gdLst/>
            <a:ahLst/>
            <a:cxnLst/>
            <a:rect l="l" t="t" r="r" b="b"/>
            <a:pathLst>
              <a:path w="15642948" h="5748550">
                <a:moveTo>
                  <a:pt x="0" y="0"/>
                </a:moveTo>
                <a:lnTo>
                  <a:pt x="15642948" y="0"/>
                </a:lnTo>
                <a:lnTo>
                  <a:pt x="15642948" y="5748550"/>
                </a:lnTo>
                <a:lnTo>
                  <a:pt x="0" y="574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310725" y="846525"/>
            <a:ext cx="108379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Uniformiser les données !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2075" y="-3825"/>
            <a:ext cx="138949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 valeurs doublées…</a:t>
            </a:r>
          </a:p>
        </p:txBody>
      </p:sp>
      <p:sp>
        <p:nvSpPr>
          <p:cNvPr id="3" name="Freeform 3"/>
          <p:cNvSpPr/>
          <p:nvPr/>
        </p:nvSpPr>
        <p:spPr>
          <a:xfrm>
            <a:off x="3538236" y="914100"/>
            <a:ext cx="12022214" cy="6932313"/>
          </a:xfrm>
          <a:custGeom>
            <a:avLst/>
            <a:gdLst/>
            <a:ahLst/>
            <a:cxnLst/>
            <a:rect l="l" t="t" r="r" b="b"/>
            <a:pathLst>
              <a:path w="12022214" h="6932313">
                <a:moveTo>
                  <a:pt x="0" y="0"/>
                </a:moveTo>
                <a:lnTo>
                  <a:pt x="12022214" y="0"/>
                </a:lnTo>
                <a:lnTo>
                  <a:pt x="12022214" y="6932313"/>
                </a:lnTo>
                <a:lnTo>
                  <a:pt x="0" y="6932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9057603" y="8001032"/>
            <a:ext cx="1183893" cy="854976"/>
            <a:chOff x="0" y="0"/>
            <a:chExt cx="2035800" cy="147020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2010410" cy="1444752"/>
            </a:xfrm>
            <a:custGeom>
              <a:avLst/>
              <a:gdLst/>
              <a:ahLst/>
              <a:cxnLst/>
              <a:rect l="l" t="t" r="r" b="b"/>
              <a:pathLst>
                <a:path w="2010410" h="1444752">
                  <a:moveTo>
                    <a:pt x="0" y="722376"/>
                  </a:moveTo>
                  <a:lnTo>
                    <a:pt x="502539" y="722376"/>
                  </a:lnTo>
                  <a:lnTo>
                    <a:pt x="502539" y="0"/>
                  </a:lnTo>
                  <a:lnTo>
                    <a:pt x="1507744" y="0"/>
                  </a:lnTo>
                  <a:lnTo>
                    <a:pt x="1507744" y="722376"/>
                  </a:lnTo>
                  <a:lnTo>
                    <a:pt x="2010410" y="722376"/>
                  </a:lnTo>
                  <a:lnTo>
                    <a:pt x="1005205" y="1444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016" y="0"/>
              <a:ext cx="2037842" cy="1471041"/>
            </a:xfrm>
            <a:custGeom>
              <a:avLst/>
              <a:gdLst/>
              <a:ahLst/>
              <a:cxnLst/>
              <a:rect l="l" t="t" r="r" b="b"/>
              <a:pathLst>
                <a:path w="2037842" h="1471041">
                  <a:moveTo>
                    <a:pt x="13716" y="722376"/>
                  </a:moveTo>
                  <a:lnTo>
                    <a:pt x="516255" y="722376"/>
                  </a:lnTo>
                  <a:lnTo>
                    <a:pt x="516255" y="735076"/>
                  </a:lnTo>
                  <a:lnTo>
                    <a:pt x="503555" y="735076"/>
                  </a:lnTo>
                  <a:lnTo>
                    <a:pt x="503555" y="12700"/>
                  </a:lnTo>
                  <a:cubicBezTo>
                    <a:pt x="503555" y="5715"/>
                    <a:pt x="509270" y="0"/>
                    <a:pt x="516255" y="0"/>
                  </a:cubicBezTo>
                  <a:lnTo>
                    <a:pt x="1521460" y="0"/>
                  </a:lnTo>
                  <a:cubicBezTo>
                    <a:pt x="1528445" y="0"/>
                    <a:pt x="1534160" y="5715"/>
                    <a:pt x="1534160" y="12700"/>
                  </a:cubicBezTo>
                  <a:lnTo>
                    <a:pt x="1534160" y="735076"/>
                  </a:lnTo>
                  <a:lnTo>
                    <a:pt x="1521460" y="735076"/>
                  </a:lnTo>
                  <a:lnTo>
                    <a:pt x="1521460" y="722376"/>
                  </a:lnTo>
                  <a:lnTo>
                    <a:pt x="2024126" y="722376"/>
                  </a:lnTo>
                  <a:cubicBezTo>
                    <a:pt x="2029587" y="722376"/>
                    <a:pt x="2034540" y="725932"/>
                    <a:pt x="2036191" y="731139"/>
                  </a:cubicBezTo>
                  <a:cubicBezTo>
                    <a:pt x="2037842" y="736346"/>
                    <a:pt x="2035937" y="742188"/>
                    <a:pt x="2031492" y="745363"/>
                  </a:cubicBezTo>
                  <a:lnTo>
                    <a:pt x="1026287" y="1467866"/>
                  </a:lnTo>
                  <a:cubicBezTo>
                    <a:pt x="1021842" y="1471041"/>
                    <a:pt x="1015873" y="1471041"/>
                    <a:pt x="1011428" y="1467866"/>
                  </a:cubicBezTo>
                  <a:lnTo>
                    <a:pt x="6350" y="745363"/>
                  </a:lnTo>
                  <a:cubicBezTo>
                    <a:pt x="1905" y="742188"/>
                    <a:pt x="0" y="736346"/>
                    <a:pt x="1651" y="731139"/>
                  </a:cubicBezTo>
                  <a:cubicBezTo>
                    <a:pt x="3302" y="725932"/>
                    <a:pt x="8255" y="722376"/>
                    <a:pt x="13716" y="722376"/>
                  </a:cubicBezTo>
                  <a:moveTo>
                    <a:pt x="13716" y="747776"/>
                  </a:moveTo>
                  <a:lnTo>
                    <a:pt x="13716" y="735076"/>
                  </a:lnTo>
                  <a:lnTo>
                    <a:pt x="21082" y="724789"/>
                  </a:lnTo>
                  <a:lnTo>
                    <a:pt x="1026287" y="1447165"/>
                  </a:lnTo>
                  <a:lnTo>
                    <a:pt x="1018921" y="1457452"/>
                  </a:lnTo>
                  <a:lnTo>
                    <a:pt x="1011555" y="1447165"/>
                  </a:lnTo>
                  <a:lnTo>
                    <a:pt x="2016760" y="724789"/>
                  </a:lnTo>
                  <a:lnTo>
                    <a:pt x="2024126" y="735076"/>
                  </a:lnTo>
                  <a:lnTo>
                    <a:pt x="2024126" y="747776"/>
                  </a:lnTo>
                  <a:lnTo>
                    <a:pt x="1521460" y="747776"/>
                  </a:lnTo>
                  <a:cubicBezTo>
                    <a:pt x="1514475" y="747776"/>
                    <a:pt x="1508760" y="742061"/>
                    <a:pt x="1508760" y="735076"/>
                  </a:cubicBezTo>
                  <a:lnTo>
                    <a:pt x="1508760" y="12700"/>
                  </a:lnTo>
                  <a:lnTo>
                    <a:pt x="1521460" y="12700"/>
                  </a:lnTo>
                  <a:lnTo>
                    <a:pt x="1521460" y="25400"/>
                  </a:lnTo>
                  <a:lnTo>
                    <a:pt x="516255" y="25400"/>
                  </a:lnTo>
                  <a:lnTo>
                    <a:pt x="516255" y="12700"/>
                  </a:lnTo>
                  <a:lnTo>
                    <a:pt x="528955" y="12700"/>
                  </a:lnTo>
                  <a:lnTo>
                    <a:pt x="528955" y="735076"/>
                  </a:lnTo>
                  <a:cubicBezTo>
                    <a:pt x="528955" y="742061"/>
                    <a:pt x="523240" y="747776"/>
                    <a:pt x="516255" y="747776"/>
                  </a:cubicBezTo>
                  <a:lnTo>
                    <a:pt x="13716" y="747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Freeform 7"/>
          <p:cNvSpPr/>
          <p:nvPr/>
        </p:nvSpPr>
        <p:spPr>
          <a:xfrm>
            <a:off x="3330350" y="9010626"/>
            <a:ext cx="12230100" cy="1276350"/>
          </a:xfrm>
          <a:custGeom>
            <a:avLst/>
            <a:gdLst/>
            <a:ahLst/>
            <a:cxnLst/>
            <a:rect l="l" t="t" r="r" b="b"/>
            <a:pathLst>
              <a:path w="12230100" h="1276350">
                <a:moveTo>
                  <a:pt x="0" y="0"/>
                </a:moveTo>
                <a:lnTo>
                  <a:pt x="12230100" y="0"/>
                </a:lnTo>
                <a:lnTo>
                  <a:pt x="12230100" y="1276350"/>
                </a:lnTo>
                <a:lnTo>
                  <a:pt x="0" y="127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6525" y="215550"/>
            <a:ext cx="13894950" cy="16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graphique fonctionnel</a:t>
            </a:r>
          </a:p>
        </p:txBody>
      </p:sp>
      <p:sp>
        <p:nvSpPr>
          <p:cNvPr id="3" name="Freeform 3"/>
          <p:cNvSpPr/>
          <p:nvPr/>
        </p:nvSpPr>
        <p:spPr>
          <a:xfrm>
            <a:off x="1583551" y="1504850"/>
            <a:ext cx="15120898" cy="8782150"/>
          </a:xfrm>
          <a:custGeom>
            <a:avLst/>
            <a:gdLst/>
            <a:ahLst/>
            <a:cxnLst/>
            <a:rect l="l" t="t" r="r" b="b"/>
            <a:pathLst>
              <a:path w="15120898" h="8782150">
                <a:moveTo>
                  <a:pt x="0" y="0"/>
                </a:moveTo>
                <a:lnTo>
                  <a:pt x="15120898" y="0"/>
                </a:lnTo>
                <a:lnTo>
                  <a:pt x="15120898" y="8782150"/>
                </a:lnTo>
                <a:lnTo>
                  <a:pt x="0" y="878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0975" y="799375"/>
            <a:ext cx="138949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 déroulant</a:t>
            </a:r>
          </a:p>
        </p:txBody>
      </p:sp>
      <p:sp>
        <p:nvSpPr>
          <p:cNvPr id="3" name="Freeform 3"/>
          <p:cNvSpPr/>
          <p:nvPr/>
        </p:nvSpPr>
        <p:spPr>
          <a:xfrm>
            <a:off x="7881400" y="2631376"/>
            <a:ext cx="2933700" cy="3752850"/>
          </a:xfrm>
          <a:custGeom>
            <a:avLst/>
            <a:gdLst/>
            <a:ahLst/>
            <a:cxnLst/>
            <a:rect l="l" t="t" r="r" b="b"/>
            <a:pathLst>
              <a:path w="2933700" h="3752850">
                <a:moveTo>
                  <a:pt x="0" y="0"/>
                </a:moveTo>
                <a:lnTo>
                  <a:pt x="2933700" y="0"/>
                </a:lnTo>
                <a:lnTo>
                  <a:pt x="2933700" y="3752850"/>
                </a:lnTo>
                <a:lnTo>
                  <a:pt x="0" y="3752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638426" y="7263026"/>
            <a:ext cx="13011150" cy="2400300"/>
          </a:xfrm>
          <a:custGeom>
            <a:avLst/>
            <a:gdLst/>
            <a:ahLst/>
            <a:cxnLst/>
            <a:rect l="l" t="t" r="r" b="b"/>
            <a:pathLst>
              <a:path w="13011150" h="2400300">
                <a:moveTo>
                  <a:pt x="0" y="0"/>
                </a:moveTo>
                <a:lnTo>
                  <a:pt x="13011150" y="0"/>
                </a:lnTo>
                <a:lnTo>
                  <a:pt x="1301115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03204" y="571500"/>
            <a:ext cx="138949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Pour l’année 2021</a:t>
            </a:r>
          </a:p>
        </p:txBody>
      </p:sp>
      <p:sp>
        <p:nvSpPr>
          <p:cNvPr id="3" name="Freeform 3"/>
          <p:cNvSpPr/>
          <p:nvPr/>
        </p:nvSpPr>
        <p:spPr>
          <a:xfrm>
            <a:off x="1840949" y="1868202"/>
            <a:ext cx="14606102" cy="8418798"/>
          </a:xfrm>
          <a:custGeom>
            <a:avLst/>
            <a:gdLst/>
            <a:ahLst/>
            <a:cxnLst/>
            <a:rect l="l" t="t" r="r" b="b"/>
            <a:pathLst>
              <a:path w="14606102" h="8418798">
                <a:moveTo>
                  <a:pt x="0" y="0"/>
                </a:moveTo>
                <a:lnTo>
                  <a:pt x="14606102" y="0"/>
                </a:lnTo>
                <a:lnTo>
                  <a:pt x="14606102" y="8418798"/>
                </a:lnTo>
                <a:lnTo>
                  <a:pt x="0" y="841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17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6525" y="110775"/>
            <a:ext cx="138949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Légende interactive</a:t>
            </a:r>
          </a:p>
        </p:txBody>
      </p:sp>
      <p:sp>
        <p:nvSpPr>
          <p:cNvPr id="3" name="Freeform 3"/>
          <p:cNvSpPr/>
          <p:nvPr/>
        </p:nvSpPr>
        <p:spPr>
          <a:xfrm>
            <a:off x="3163200" y="1613076"/>
            <a:ext cx="12457350" cy="7350626"/>
          </a:xfrm>
          <a:custGeom>
            <a:avLst/>
            <a:gdLst/>
            <a:ahLst/>
            <a:cxnLst/>
            <a:rect l="l" t="t" r="r" b="b"/>
            <a:pathLst>
              <a:path w="12457350" h="7350626">
                <a:moveTo>
                  <a:pt x="0" y="0"/>
                </a:moveTo>
                <a:lnTo>
                  <a:pt x="12457350" y="0"/>
                </a:lnTo>
                <a:lnTo>
                  <a:pt x="12457350" y="7350626"/>
                </a:lnTo>
                <a:lnTo>
                  <a:pt x="0" y="7350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3163200" y="9429600"/>
            <a:ext cx="12611100" cy="514350"/>
          </a:xfrm>
          <a:custGeom>
            <a:avLst/>
            <a:gdLst/>
            <a:ahLst/>
            <a:cxnLst/>
            <a:rect l="l" t="t" r="r" b="b"/>
            <a:pathLst>
              <a:path w="12611100" h="514350">
                <a:moveTo>
                  <a:pt x="0" y="0"/>
                </a:moveTo>
                <a:lnTo>
                  <a:pt x="12611100" y="0"/>
                </a:lnTo>
                <a:lnTo>
                  <a:pt x="1261110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</Words>
  <Application>Microsoft Office PowerPoint</Application>
  <PresentationFormat>Personnalisé</PresentationFormat>
  <Paragraphs>88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Montserrat</vt:lpstr>
      <vt:lpstr>HK Modular</vt:lpstr>
      <vt:lpstr>IBM Plex Mono</vt:lpstr>
      <vt:lpstr>Arial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DATA-CHALLENGE</dc:title>
  <dc:creator>Palombier William</dc:creator>
  <cp:lastModifiedBy>Palombier William</cp:lastModifiedBy>
  <cp:revision>1</cp:revision>
  <dcterms:created xsi:type="dcterms:W3CDTF">2006-08-16T00:00:00Z</dcterms:created>
  <dcterms:modified xsi:type="dcterms:W3CDTF">2024-12-18T23:33:45Z</dcterms:modified>
  <dc:identifier>DAGZZzXkSnk</dc:identifier>
</cp:coreProperties>
</file>